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6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10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49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5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7048" y="0"/>
            <a:ext cx="2967197" cy="82296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43645" y="2391435"/>
            <a:ext cx="1786755" cy="3446729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2019 FIFA Women's World Cup results in full - ESPN">
            <a:extLst>
              <a:ext uri="{FF2B5EF4-FFF2-40B4-BE49-F238E27FC236}">
                <a16:creationId xmlns:a16="http://schemas.microsoft.com/office/drawing/2014/main" id="{3E1CA86B-6DC9-334C-D26A-FFDF4E28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"/>
          <p:cNvSpPr/>
          <p:nvPr/>
        </p:nvSpPr>
        <p:spPr>
          <a:xfrm>
            <a:off x="4744661" y="3005645"/>
            <a:ext cx="5000912" cy="615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557784">
              <a:lnSpc>
                <a:spcPts val="3335"/>
              </a:lnSpc>
              <a:spcAft>
                <a:spcPts val="600"/>
              </a:spcAft>
            </a:pPr>
            <a:r>
              <a:rPr lang="en-US" sz="3600" b="1" kern="0" spc="-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+mn-cs"/>
              </a:rPr>
              <a:t>2019 FIFA Women's World </a:t>
            </a:r>
          </a:p>
          <a:p>
            <a:pPr defTabSz="557784">
              <a:lnSpc>
                <a:spcPts val="3335"/>
              </a:lnSpc>
              <a:spcAft>
                <a:spcPts val="600"/>
              </a:spcAft>
            </a:pPr>
            <a:r>
              <a:rPr lang="en-US" sz="3600" b="1" kern="0" spc="-8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+mn-cs"/>
              </a:rPr>
              <a:t>Cup Matches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4744661" y="4237366"/>
            <a:ext cx="6467285" cy="21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557784">
              <a:lnSpc>
                <a:spcPts val="1707"/>
              </a:lnSpc>
              <a:spcAft>
                <a:spcPts val="600"/>
              </a:spcAft>
            </a:pPr>
            <a:r>
              <a:rPr lang="en-US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Presented by Sachleen Nahl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4744661" y="4608276"/>
            <a:ext cx="6467285" cy="217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557784">
              <a:lnSpc>
                <a:spcPts val="1707"/>
              </a:lnSpc>
              <a:spcAft>
                <a:spcPts val="600"/>
              </a:spcAft>
            </a:pPr>
            <a:r>
              <a:rPr lang="en-US" kern="0" spc="-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Tutorial Group - Thursday 1:30pm</a:t>
            </a:r>
            <a:endParaRPr lang="en-US" dirty="0"/>
          </a:p>
        </p:txBody>
      </p:sp>
      <p:pic>
        <p:nvPicPr>
          <p:cNvPr id="8" name="Picture 2" descr="2019 FIFA Women's World Cup - Wikipedia">
            <a:extLst>
              <a:ext uri="{FF2B5EF4-FFF2-40B4-BE49-F238E27FC236}">
                <a16:creationId xmlns:a16="http://schemas.microsoft.com/office/drawing/2014/main" id="{AD56E55F-84E0-8FD0-77CD-107B8A16B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694" y="2013658"/>
            <a:ext cx="3050546" cy="420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EAD0089-F56A-5ED9-A7EC-BE0137E4BA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3112" y="832211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Question 1: Is there a correlation between spi and actual scores?</a:t>
            </a:r>
            <a:endParaRPr lang="en-US" sz="4374" b="1" dirty="0"/>
          </a:p>
        </p:txBody>
      </p:sp>
      <p:pic>
        <p:nvPicPr>
          <p:cNvPr id="9" name="Picture 8" descr="A comparison of a graph&#10;&#10;Description automatically generated">
            <a:extLst>
              <a:ext uri="{FF2B5EF4-FFF2-40B4-BE49-F238E27FC236}">
                <a16:creationId xmlns:a16="http://schemas.microsoft.com/office/drawing/2014/main" id="{EE8A3FD5-B655-379F-D923-AE563C615A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526" y="2599019"/>
            <a:ext cx="10613347" cy="4561198"/>
          </a:xfrm>
          <a:prstGeom prst="rect">
            <a:avLst/>
          </a:prstGeom>
        </p:spPr>
      </p:pic>
      <p:pic>
        <p:nvPicPr>
          <p:cNvPr id="11" name="Audio Recording 16 Aug 2023 at 4:11:35 pm">
            <a:hlinkClick r:id="" action="ppaction://media"/>
            <a:extLst>
              <a:ext uri="{FF2B5EF4-FFF2-40B4-BE49-F238E27FC236}">
                <a16:creationId xmlns:a16="http://schemas.microsoft.com/office/drawing/2014/main" id="{DD83DF80-E545-6FC2-41B5-E2E8FEC316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D9A02CEE-ED13-41AE-16F3-B4FFB916E35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0120" y="1789612"/>
            <a:ext cx="4000499" cy="419892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3EAE8BA5-00AB-9FD3-9203-AD86B8BB1A6F}"/>
              </a:ext>
            </a:extLst>
          </p:cNvPr>
          <p:cNvSpPr/>
          <p:nvPr/>
        </p:nvSpPr>
        <p:spPr>
          <a:xfrm>
            <a:off x="1234440" y="2360719"/>
            <a:ext cx="3154680" cy="30567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spc="-13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 2: What was the distribution of wins per continent?</a:t>
            </a:r>
            <a:endParaRPr lang="en-US" sz="4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9CE4A10B-A4D6-FBDD-628F-F80D59B356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565" y="772159"/>
            <a:ext cx="7303267" cy="6682487"/>
          </a:xfrm>
          <a:prstGeom prst="rect">
            <a:avLst/>
          </a:prstGeom>
        </p:spPr>
      </p:pic>
      <p:pic>
        <p:nvPicPr>
          <p:cNvPr id="9" name="Audio Recording 16 Aug 2023 at 4:21:04 pm">
            <a:hlinkClick r:id="" action="ppaction://media"/>
            <a:extLst>
              <a:ext uri="{FF2B5EF4-FFF2-40B4-BE49-F238E27FC236}">
                <a16:creationId xmlns:a16="http://schemas.microsoft.com/office/drawing/2014/main" id="{7D4E7404-8E89-32BC-81E5-F9FB85456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A60C47-9F76-46D7-9D57-E0C7BA4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44C8F685-5D46-E2E8-8DA9-1FCB1B46CB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1F90476A-A156-C08B-FFA7-692FE5F0F203}"/>
              </a:ext>
            </a:extLst>
          </p:cNvPr>
          <p:cNvSpPr/>
          <p:nvPr/>
        </p:nvSpPr>
        <p:spPr>
          <a:xfrm>
            <a:off x="8614315" y="815676"/>
            <a:ext cx="5371017" cy="45444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31">
                <a:latin typeface="+mj-lt"/>
                <a:ea typeface="+mj-ea"/>
                <a:cs typeface="+mj-cs"/>
              </a:rPr>
              <a:t>Question 3: Were the projected scores accurate?</a:t>
            </a:r>
            <a:endParaRPr lang="en-US" sz="600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38646" y="462908"/>
            <a:ext cx="2058574" cy="77358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95" y="323190"/>
            <a:ext cx="6710093" cy="7406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CF3E0ACD-48CD-DDD9-F1C4-746A5C9E2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704" y="751743"/>
            <a:ext cx="6152874" cy="2907233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B677392-D893-F1E2-71D2-3D6DCD37C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26" y="4389529"/>
            <a:ext cx="6152874" cy="28610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0651" y="3304881"/>
            <a:ext cx="178819" cy="20519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Recording 16 Aug 2023 at 4:24:59 pm">
            <a:hlinkClick r:id="" action="ppaction://media"/>
            <a:extLst>
              <a:ext uri="{FF2B5EF4-FFF2-40B4-BE49-F238E27FC236}">
                <a16:creationId xmlns:a16="http://schemas.microsoft.com/office/drawing/2014/main" id="{CBBD97FB-7390-1AA9-8FBD-067524298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EC3602AA-52B8-9BEB-6575-B97F77A0428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90C9B330-905E-3CFB-5AF3-58384DF84161}"/>
              </a:ext>
            </a:extLst>
          </p:cNvPr>
          <p:cNvSpPr/>
          <p:nvPr/>
        </p:nvSpPr>
        <p:spPr>
          <a:xfrm>
            <a:off x="874395" y="1706880"/>
            <a:ext cx="5406663" cy="28651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spc="-13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 4: What was the probability of each team winning the world cup?</a:t>
            </a:r>
            <a:endParaRPr lang="en-US" sz="47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6505" y="272271"/>
            <a:ext cx="7162389" cy="7302009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aph of the world cup&#10;&#10;Description automatically generated">
            <a:extLst>
              <a:ext uri="{FF2B5EF4-FFF2-40B4-BE49-F238E27FC236}">
                <a16:creationId xmlns:a16="http://schemas.microsoft.com/office/drawing/2014/main" id="{8FEE7348-534C-2794-C08A-F02920DED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673" y="3195853"/>
            <a:ext cx="3915930" cy="4089745"/>
          </a:xfrm>
          <a:prstGeom prst="rect">
            <a:avLst/>
          </a:prstGeom>
        </p:spPr>
      </p:pic>
      <p:pic>
        <p:nvPicPr>
          <p:cNvPr id="7" name="Picture 6" descr="A graph of blue lines&#10;&#10;Description automatically generated">
            <a:extLst>
              <a:ext uri="{FF2B5EF4-FFF2-40B4-BE49-F238E27FC236}">
                <a16:creationId xmlns:a16="http://schemas.microsoft.com/office/drawing/2014/main" id="{EF1D74D2-A641-E12E-5089-A25CB2E64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281" y="596007"/>
            <a:ext cx="3481949" cy="3598915"/>
          </a:xfrm>
          <a:prstGeom prst="rect">
            <a:avLst/>
          </a:prstGeom>
        </p:spPr>
      </p:pic>
      <p:pic>
        <p:nvPicPr>
          <p:cNvPr id="11" name="Audio Recording 16 Aug 2023 at 4:26:53 pm">
            <a:hlinkClick r:id="" action="ppaction://media"/>
            <a:extLst>
              <a:ext uri="{FF2B5EF4-FFF2-40B4-BE49-F238E27FC236}">
                <a16:creationId xmlns:a16="http://schemas.microsoft.com/office/drawing/2014/main" id="{ACD3E8DC-8585-EAA0-66FF-1A47A44E1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1B00BBD-E488-E62B-959B-C2F3682684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28590"/>
            <a:ext cx="14630400" cy="2309200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506068" y="6335410"/>
            <a:ext cx="11649493" cy="8878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spc="-131">
                <a:latin typeface="+mj-lt"/>
                <a:ea typeface="+mj-ea"/>
                <a:cs typeface="+mj-cs"/>
              </a:rPr>
              <a:t>Question 5: Was the score distribution equal?</a:t>
            </a:r>
            <a:endParaRPr lang="en-US" sz="430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n a screen&#10;&#10;Description automatically generated">
            <a:extLst>
              <a:ext uri="{FF2B5EF4-FFF2-40B4-BE49-F238E27FC236}">
                <a16:creationId xmlns:a16="http://schemas.microsoft.com/office/drawing/2014/main" id="{D4E8925F-37ED-D20E-3092-9108BD004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110" y="1480534"/>
            <a:ext cx="5440517" cy="3359519"/>
          </a:xfrm>
          <a:prstGeom prst="rect">
            <a:avLst/>
          </a:prstGeom>
        </p:spPr>
      </p:pic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F78F8571-3CEF-CD17-4104-594F7BE7D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461" y="1487336"/>
            <a:ext cx="5440517" cy="3345916"/>
          </a:xfrm>
          <a:prstGeom prst="rect">
            <a:avLst/>
          </a:prstGeom>
        </p:spPr>
      </p:pic>
      <p:pic>
        <p:nvPicPr>
          <p:cNvPr id="9" name="Audio Recording 16 Aug 2023 at 4:28:01 pm">
            <a:hlinkClick r:id="" action="ppaction://media"/>
            <a:extLst>
              <a:ext uri="{FF2B5EF4-FFF2-40B4-BE49-F238E27FC236}">
                <a16:creationId xmlns:a16="http://schemas.microsoft.com/office/drawing/2014/main" id="{9BD25F47-111B-2531-7294-009BE367C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41D14BCF-2DC2-F1CD-7316-8B448FC277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72160" y="1075752"/>
            <a:ext cx="6924594" cy="743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978408">
              <a:lnSpc>
                <a:spcPts val="5851"/>
              </a:lnSpc>
              <a:spcAft>
                <a:spcPts val="600"/>
              </a:spcAft>
            </a:pPr>
            <a:r>
              <a:rPr lang="en-US" sz="4680" b="1" kern="0" spc="-14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+mn-cs"/>
              </a:rPr>
              <a:t>Predictive Data Analytics</a:t>
            </a:r>
            <a:endParaRPr lang="en-US" sz="4374"/>
          </a:p>
        </p:txBody>
      </p:sp>
      <p:sp>
        <p:nvSpPr>
          <p:cNvPr id="5" name="Text 2"/>
          <p:cNvSpPr/>
          <p:nvPr/>
        </p:nvSpPr>
        <p:spPr>
          <a:xfrm>
            <a:off x="1152870" y="2295556"/>
            <a:ext cx="10925307" cy="428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66903" indent="-366903" defTabSz="978408">
              <a:lnSpc>
                <a:spcPts val="3369"/>
              </a:lnSpc>
              <a:spcAft>
                <a:spcPts val="600"/>
              </a:spcAft>
              <a:buSzPct val="100000"/>
              <a:buChar char="•"/>
            </a:pPr>
            <a:r>
              <a:rPr lang="en-US" sz="1873" kern="0" spc="-3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Pre-processing of data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1152870" y="2818985"/>
            <a:ext cx="10925307" cy="428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66903" indent="-366903" defTabSz="978408">
              <a:lnSpc>
                <a:spcPts val="3369"/>
              </a:lnSpc>
              <a:spcAft>
                <a:spcPts val="600"/>
              </a:spcAft>
              <a:buSzPct val="100000"/>
              <a:buChar char="•"/>
            </a:pPr>
            <a:r>
              <a:rPr lang="en-US" sz="1873" kern="0" spc="-3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Target variable selection and splitting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152870" y="3342414"/>
            <a:ext cx="10925307" cy="428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66903" indent="-366903" defTabSz="978408">
              <a:lnSpc>
                <a:spcPts val="3369"/>
              </a:lnSpc>
              <a:spcAft>
                <a:spcPts val="600"/>
              </a:spcAft>
              <a:buSzPct val="100000"/>
              <a:buChar char="•"/>
            </a:pPr>
            <a:r>
              <a:rPr lang="en-US" sz="1873" kern="0" spc="-3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Model training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152870" y="3865843"/>
            <a:ext cx="10925307" cy="428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66903" indent="-366903" defTabSz="978408">
              <a:lnSpc>
                <a:spcPts val="3369"/>
              </a:lnSpc>
              <a:spcAft>
                <a:spcPts val="600"/>
              </a:spcAft>
              <a:buSzPct val="100000"/>
              <a:buChar char="•"/>
            </a:pPr>
            <a:r>
              <a:rPr lang="en-US" sz="1873" kern="0" spc="-3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Model evaluation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1152870" y="4389272"/>
            <a:ext cx="10925307" cy="428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66903" indent="-366903" defTabSz="978408">
              <a:lnSpc>
                <a:spcPts val="3369"/>
              </a:lnSpc>
              <a:spcAft>
                <a:spcPts val="600"/>
              </a:spcAft>
              <a:buSzPct val="100000"/>
              <a:buChar char="•"/>
            </a:pPr>
            <a:r>
              <a:rPr lang="en-US" sz="1873" kern="0" spc="-3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Prediction function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152870" y="4912701"/>
            <a:ext cx="10925307" cy="428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66903" indent="-366903" defTabSz="978408">
              <a:lnSpc>
                <a:spcPts val="3369"/>
              </a:lnSpc>
              <a:spcAft>
                <a:spcPts val="600"/>
              </a:spcAft>
              <a:buSzPct val="100000"/>
              <a:buChar char="•"/>
            </a:pPr>
            <a:r>
              <a:rPr lang="en-US" sz="1873" kern="0" spc="-37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Streamlit application</a:t>
            </a:r>
            <a:endParaRPr lang="en-US" sz="1750"/>
          </a:p>
        </p:txBody>
      </p:sp>
      <p:pic>
        <p:nvPicPr>
          <p:cNvPr id="2050" name="Picture 2" descr="Why is Python the Best-Suited Programming Language for Machine Learning? -  GeeksforGeeks">
            <a:extLst>
              <a:ext uri="{FF2B5EF4-FFF2-40B4-BE49-F238E27FC236}">
                <a16:creationId xmlns:a16="http://schemas.microsoft.com/office/drawing/2014/main" id="{79070D0F-FC9C-3384-3786-ADD46C80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092" y="2509697"/>
            <a:ext cx="8097150" cy="485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Recording 16 Aug 2023 at 4:30:43 pm">
            <a:hlinkClick r:id="" action="ppaction://media"/>
            <a:extLst>
              <a:ext uri="{FF2B5EF4-FFF2-40B4-BE49-F238E27FC236}">
                <a16:creationId xmlns:a16="http://schemas.microsoft.com/office/drawing/2014/main" id="{F443D87A-DEE7-0BBE-EC09-F6DB2DC0F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2560F8C2-F394-D3FE-CA86-42186B0D20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9848"/>
            <a:ext cx="866851" cy="6085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142684" y="1448223"/>
            <a:ext cx="5112437" cy="7988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1051560">
              <a:lnSpc>
                <a:spcPts val="6288"/>
              </a:lnSpc>
              <a:spcAft>
                <a:spcPts val="600"/>
              </a:spcAft>
            </a:pPr>
            <a:r>
              <a:rPr lang="en-US" sz="5030" b="1" kern="0" spc="-15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+mn-cs"/>
              </a:rPr>
              <a:t>Libraries</a:t>
            </a:r>
            <a:endParaRPr lang="en-US" sz="4374"/>
          </a:p>
        </p:txBody>
      </p:sp>
      <p:sp>
        <p:nvSpPr>
          <p:cNvPr id="5" name="Text 2"/>
          <p:cNvSpPr/>
          <p:nvPr/>
        </p:nvSpPr>
        <p:spPr>
          <a:xfrm>
            <a:off x="1551552" y="2758248"/>
            <a:ext cx="11733374" cy="45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94335" indent="-394335" defTabSz="1051560">
              <a:lnSpc>
                <a:spcPts val="3621"/>
              </a:lnSpc>
              <a:spcAft>
                <a:spcPts val="600"/>
              </a:spcAft>
              <a:buSzPct val="100000"/>
              <a:buChar char="•"/>
            </a:pPr>
            <a:r>
              <a:rPr lang="en-US" sz="2013" kern="0" spc="-4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Streamlit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1551552" y="3320390"/>
            <a:ext cx="11733374" cy="45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94335" indent="-394335" defTabSz="1051560">
              <a:lnSpc>
                <a:spcPts val="3621"/>
              </a:lnSpc>
              <a:spcAft>
                <a:spcPts val="600"/>
              </a:spcAft>
              <a:buSzPct val="100000"/>
              <a:buChar char="•"/>
            </a:pPr>
            <a:r>
              <a:rPr lang="en-US" sz="2013" kern="0" spc="-4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Pandas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551552" y="3882534"/>
            <a:ext cx="11733374" cy="45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94335" indent="-394335" defTabSz="1051560">
              <a:lnSpc>
                <a:spcPts val="3621"/>
              </a:lnSpc>
              <a:spcAft>
                <a:spcPts val="600"/>
              </a:spcAft>
              <a:buSzPct val="100000"/>
              <a:buChar char="•"/>
            </a:pPr>
            <a:r>
              <a:rPr lang="en-US" sz="2013" kern="0" spc="-4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Numpy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551552" y="4444677"/>
            <a:ext cx="11733374" cy="45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94335" indent="-394335" defTabSz="1051560">
              <a:lnSpc>
                <a:spcPts val="3621"/>
              </a:lnSpc>
              <a:spcAft>
                <a:spcPts val="600"/>
              </a:spcAft>
              <a:buSzPct val="100000"/>
              <a:buChar char="•"/>
            </a:pPr>
            <a:r>
              <a:rPr lang="en-US" sz="2013" kern="0" spc="-4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Seaborn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1551552" y="5006821"/>
            <a:ext cx="11733374" cy="45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94335" indent="-394335" defTabSz="1051560">
              <a:lnSpc>
                <a:spcPts val="3621"/>
              </a:lnSpc>
              <a:spcAft>
                <a:spcPts val="600"/>
              </a:spcAft>
              <a:buSzPct val="100000"/>
              <a:buChar char="•"/>
            </a:pPr>
            <a:r>
              <a:rPr lang="en-US" sz="2013" kern="0" spc="-4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Matplotlib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551552" y="5568964"/>
            <a:ext cx="11733374" cy="459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94335" indent="-394335" defTabSz="1051560">
              <a:lnSpc>
                <a:spcPts val="3621"/>
              </a:lnSpc>
              <a:spcAft>
                <a:spcPts val="600"/>
              </a:spcAft>
              <a:buSzPct val="100000"/>
              <a:buChar char="•"/>
            </a:pPr>
            <a:r>
              <a:rPr lang="en-US" sz="2013" kern="0" spc="-4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+mn-cs"/>
              </a:rPr>
              <a:t>plotlyexpress</a:t>
            </a:r>
            <a:endParaRPr lang="en-US" sz="1750"/>
          </a:p>
        </p:txBody>
      </p:sp>
      <p:pic>
        <p:nvPicPr>
          <p:cNvPr id="1028" name="Picture 4" descr="Top 6 Most Popular Python Libraries for Machine Learning How They Impact ML  Development">
            <a:extLst>
              <a:ext uri="{FF2B5EF4-FFF2-40B4-BE49-F238E27FC236}">
                <a16:creationId xmlns:a16="http://schemas.microsoft.com/office/drawing/2014/main" id="{C04853BC-C912-3892-1114-5F95C3A6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121" y="1392543"/>
            <a:ext cx="7293133" cy="54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Recording 16 Aug 2023 at 4:33:09 pm">
            <a:hlinkClick r:id="" action="ppaction://media"/>
            <a:extLst>
              <a:ext uri="{FF2B5EF4-FFF2-40B4-BE49-F238E27FC236}">
                <a16:creationId xmlns:a16="http://schemas.microsoft.com/office/drawing/2014/main" id="{2C2F4681-1C7E-2982-887E-7A1F94C85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D2EDC1E-56F5-DEB0-C4B4-89E4CBB698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82102"/>
            <a:ext cx="14630400" cy="8838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67838" y="772160"/>
            <a:ext cx="13453110" cy="893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spc="-13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Implementation and Deployment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4" descr="A screenshot of a match&#10;&#10;Description automatically generated">
            <a:extLst>
              <a:ext uri="{FF2B5EF4-FFF2-40B4-BE49-F238E27FC236}">
                <a16:creationId xmlns:a16="http://schemas.microsoft.com/office/drawing/2014/main" id="{2ACD292A-42B7-C684-B426-4868D73F2B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898" y="2010272"/>
            <a:ext cx="10652602" cy="5273039"/>
          </a:xfrm>
          <a:prstGeom prst="rect">
            <a:avLst/>
          </a:prstGeom>
        </p:spPr>
      </p:pic>
      <p:pic>
        <p:nvPicPr>
          <p:cNvPr id="8" name="Audio Recording 16 Aug 2023 at 4:36:10 pm">
            <a:hlinkClick r:id="" action="ppaction://media"/>
            <a:extLst>
              <a:ext uri="{FF2B5EF4-FFF2-40B4-BE49-F238E27FC236}">
                <a16:creationId xmlns:a16="http://schemas.microsoft.com/office/drawing/2014/main" id="{5ACAD803-2D16-8EA4-5CB5-6AAE07EE6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100B0589-7263-4499-74AA-47F0361E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764C3-705D-D8FD-71EC-AC1BD26EBDEF}"/>
              </a:ext>
            </a:extLst>
          </p:cNvPr>
          <p:cNvSpPr txBox="1"/>
          <p:nvPr/>
        </p:nvSpPr>
        <p:spPr>
          <a:xfrm>
            <a:off x="6481882" y="692727"/>
            <a:ext cx="7716982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A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Boice</a:t>
            </a:r>
            <a:r>
              <a:rPr lang="en-A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 </a:t>
            </a:r>
            <a:r>
              <a:rPr lang="en-AU" sz="1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A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(2019) </a:t>
            </a:r>
            <a:r>
              <a:rPr lang="en-AU" sz="1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2019 Women’s World Cup predictions</a:t>
            </a:r>
            <a:r>
              <a:rPr lang="en-A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AU" sz="14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FiveThirtyEight</a:t>
            </a:r>
            <a:r>
              <a:rPr lang="en-A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projects.fivethirtyeight.com</a:t>
            </a:r>
            <a:r>
              <a:rPr lang="en-A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/2019-womens-world-cup-predictions/ (Accessed: 16 August 2023). </a:t>
            </a:r>
            <a:endParaRPr lang="en-A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Developers (2016)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Scipy.stats.pearsonr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scipy.stats.pearsonr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SciPy v1.11.1 Manual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docs.scipy.org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/doc/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/reference/generated/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scipy.stats.pearsonr.html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Matplotlib development team (2012)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Matplotlib.axes.Axes.text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matplotlib.axes.Axes.text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Matplotlib 3.7.2 documentation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/stable/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/_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as_gen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matplotlib.axes.Axes.text.html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Community (2016)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Scipy.stats.pearsonr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scipy.stats.pearsonr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SciPy v1.11.1 Manual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docs.scipy.org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/doc/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/reference/generated/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scipy.stats.pearsonr.html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 Developers (2022)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Numpy.arange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numpy.arange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NumPy v1.25 Manual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/doc/stable/reference/generated/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numpy.arange.html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Matplotlib development team (2012a)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Matplotlib.axes.axes.set_xticks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matplotlib.axes.Axes.set_xticks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Matplotlib 3.7.2 documentation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/stable/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/_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as_gen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matplotlib.axes.Axes.set_xticks.html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Matplotlib development team (2023)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Matplotlib.axes.axes.tick_params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matplotlib.axes.Axes.tick_params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Matplotlib 3.7.2 documentation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/stable/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/_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as_gen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matplotlib.axes.Axes.tick_params.html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Matplotlib development team (2023a)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Matplotlib.axes.axes.legend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matplotlib.axes.Axes.legend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Matplotlib 3.7.2 documentation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/stable/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api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/_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as_gen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matplotlib.axes.Axes.legend.html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P. (2023) 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Box Plots using </a:t>
            </a:r>
            <a:r>
              <a:rPr lang="en-AU" sz="14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Plotly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Box plots in Python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plotly.com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/python/box-plots/ (Accessed: 16 August 2023).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Waskom, M. (2022) 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Visualizing distributions of data#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Visualizing distributions of data - seaborn 0.12.2 documentation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Available at: https://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seaborn.pydata.org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/tutorial/</a:t>
            </a:r>
            <a:r>
              <a:rPr lang="en-AU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distributions.html</a:t>
            </a:r>
            <a:r>
              <a:rPr lang="en-A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(Accessed: 18 August 2023). </a:t>
            </a:r>
          </a:p>
          <a:p>
            <a:endParaRPr lang="en-AU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4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90073"/>
            <a:ext cx="45706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 of Contents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80238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5EFEF"/>
          </a:solidFill>
          <a:ln/>
        </p:spPr>
      </p:sp>
      <p:sp>
        <p:nvSpPr>
          <p:cNvPr id="6" name="Text 3"/>
          <p:cNvSpPr/>
          <p:nvPr/>
        </p:nvSpPr>
        <p:spPr>
          <a:xfrm>
            <a:off x="2206347" y="3844052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8786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2187" dirty="0"/>
          </a:p>
        </p:txBody>
      </p:sp>
      <p:sp>
        <p:nvSpPr>
          <p:cNvPr id="8" name="Shape 5"/>
          <p:cNvSpPr/>
          <p:nvPr/>
        </p:nvSpPr>
        <p:spPr>
          <a:xfrm>
            <a:off x="5630228" y="380238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5EFEF"/>
          </a:solidFill>
          <a:ln/>
        </p:spPr>
      </p:sp>
      <p:sp>
        <p:nvSpPr>
          <p:cNvPr id="9" name="Text 6"/>
          <p:cNvSpPr/>
          <p:nvPr/>
        </p:nvSpPr>
        <p:spPr>
          <a:xfrm>
            <a:off x="5779532" y="3844052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352342" y="3878699"/>
            <a:ext cx="22594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2187" dirty="0"/>
          </a:p>
        </p:txBody>
      </p:sp>
      <p:sp>
        <p:nvSpPr>
          <p:cNvPr id="11" name="Shape 8"/>
          <p:cNvSpPr/>
          <p:nvPr/>
        </p:nvSpPr>
        <p:spPr>
          <a:xfrm>
            <a:off x="9222462" y="380238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5EFEF"/>
          </a:solidFill>
          <a:ln/>
        </p:spPr>
      </p:sp>
      <p:sp>
        <p:nvSpPr>
          <p:cNvPr id="12" name="Text 9"/>
          <p:cNvSpPr/>
          <p:nvPr/>
        </p:nvSpPr>
        <p:spPr>
          <a:xfrm>
            <a:off x="9367957" y="384405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9944576" y="3878699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</a:t>
            </a:r>
            <a:endParaRPr lang="en-US" sz="2187" dirty="0"/>
          </a:p>
        </p:txBody>
      </p:sp>
      <p:sp>
        <p:nvSpPr>
          <p:cNvPr id="14" name="Shape 11"/>
          <p:cNvSpPr/>
          <p:nvPr/>
        </p:nvSpPr>
        <p:spPr>
          <a:xfrm>
            <a:off x="2037993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5EFEF"/>
          </a:solidFill>
          <a:ln/>
        </p:spPr>
      </p:sp>
      <p:sp>
        <p:nvSpPr>
          <p:cNvPr id="15" name="Text 12"/>
          <p:cNvSpPr/>
          <p:nvPr/>
        </p:nvSpPr>
        <p:spPr>
          <a:xfrm>
            <a:off x="2175867" y="5010507"/>
            <a:ext cx="2241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2760107" y="5045154"/>
            <a:ext cx="24249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Analysis</a:t>
            </a:r>
            <a:endParaRPr lang="en-US" sz="2187" dirty="0"/>
          </a:p>
        </p:txBody>
      </p:sp>
      <p:sp>
        <p:nvSpPr>
          <p:cNvPr id="17" name="Shape 14"/>
          <p:cNvSpPr/>
          <p:nvPr/>
        </p:nvSpPr>
        <p:spPr>
          <a:xfrm>
            <a:off x="5630228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5EFEF"/>
          </a:solidFill>
          <a:ln/>
        </p:spPr>
      </p:sp>
      <p:sp>
        <p:nvSpPr>
          <p:cNvPr id="18" name="Text 15"/>
          <p:cNvSpPr/>
          <p:nvPr/>
        </p:nvSpPr>
        <p:spPr>
          <a:xfrm>
            <a:off x="5771912" y="5010507"/>
            <a:ext cx="2165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6352342" y="504515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and Deployment</a:t>
            </a:r>
            <a:endParaRPr lang="en-US" sz="2187" dirty="0"/>
          </a:p>
        </p:txBody>
      </p:sp>
      <p:sp>
        <p:nvSpPr>
          <p:cNvPr id="20" name="Shape 17"/>
          <p:cNvSpPr/>
          <p:nvPr/>
        </p:nvSpPr>
        <p:spPr>
          <a:xfrm>
            <a:off x="9222462" y="49688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5EFEF"/>
          </a:solidFill>
          <a:ln/>
        </p:spPr>
      </p:sp>
      <p:sp>
        <p:nvSpPr>
          <p:cNvPr id="21" name="Text 18"/>
          <p:cNvSpPr/>
          <p:nvPr/>
        </p:nvSpPr>
        <p:spPr>
          <a:xfrm>
            <a:off x="9364147" y="5010507"/>
            <a:ext cx="2165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2624" dirty="0"/>
          </a:p>
        </p:txBody>
      </p:sp>
      <p:sp>
        <p:nvSpPr>
          <p:cNvPr id="22" name="Text 19"/>
          <p:cNvSpPr/>
          <p:nvPr/>
        </p:nvSpPr>
        <p:spPr>
          <a:xfrm>
            <a:off x="9944576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References</a:t>
            </a: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4017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89058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993" y="2029301"/>
            <a:ext cx="3295888" cy="3295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602843"/>
            <a:ext cx="329588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Analysing the 2019 FIFA Women’s World Cup Matches dataset</a:t>
            </a:r>
            <a:endParaRPr lang="en-US" sz="218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137" y="2029301"/>
            <a:ext cx="3296007" cy="32960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67137" y="5602962"/>
            <a:ext cx="3296007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Performing Exploratory Data Analysis and Predictive Analytics</a:t>
            </a:r>
            <a:endParaRPr lang="en-US" sz="218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2029301"/>
            <a:ext cx="3296007" cy="32960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96400" y="5602962"/>
            <a:ext cx="3296007" cy="1735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Mass uncertainty and anticipation over which team will win was noticed and recognised as a problem</a:t>
            </a:r>
            <a:endParaRPr lang="en-US" sz="2187" dirty="0"/>
          </a:p>
        </p:txBody>
      </p:sp>
      <p:pic>
        <p:nvPicPr>
          <p:cNvPr id="12" name="Audio Recording 16 Aug 2023 at 4:01:15 pm">
            <a:hlinkClick r:id="" action="ppaction://media"/>
            <a:extLst>
              <a:ext uri="{FF2B5EF4-FFF2-40B4-BE49-F238E27FC236}">
                <a16:creationId xmlns:a16="http://schemas.microsoft.com/office/drawing/2014/main" id="{D32788FD-3280-E2A8-69A3-BE3D6B4AE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45607" y="361148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3995380" y="3767614"/>
            <a:ext cx="6639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Data Analysis</a:t>
            </a:r>
            <a:endParaRPr lang="en-US" sz="4374" dirty="0"/>
          </a:p>
        </p:txBody>
      </p:sp>
      <p:pic>
        <p:nvPicPr>
          <p:cNvPr id="8" name="Audio Recording 16 Aug 2023 at 4:02:43 pm">
            <a:hlinkClick r:id="" action="ppaction://media"/>
            <a:extLst>
              <a:ext uri="{FF2B5EF4-FFF2-40B4-BE49-F238E27FC236}">
                <a16:creationId xmlns:a16="http://schemas.microsoft.com/office/drawing/2014/main" id="{8B5E093A-2ACA-B448-9315-13503887C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0" y="28127"/>
            <a:ext cx="14630400" cy="82296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" name="Shape 1"/>
          <p:cNvSpPr/>
          <p:nvPr/>
        </p:nvSpPr>
        <p:spPr>
          <a:xfrm>
            <a:off x="2037993" y="677942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6" name="Text 2"/>
          <p:cNvSpPr/>
          <p:nvPr/>
        </p:nvSpPr>
        <p:spPr>
          <a:xfrm>
            <a:off x="2260163" y="9001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 – Match Date</a:t>
            </a:r>
            <a:endParaRPr lang="en-US" sz="2187" dirty="0"/>
          </a:p>
        </p:txBody>
      </p:sp>
      <p:sp>
        <p:nvSpPr>
          <p:cNvPr id="7" name="Shape 3"/>
          <p:cNvSpPr/>
          <p:nvPr/>
        </p:nvSpPr>
        <p:spPr>
          <a:xfrm>
            <a:off x="5630228" y="677942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8" name="Text 4"/>
          <p:cNvSpPr/>
          <p:nvPr/>
        </p:nvSpPr>
        <p:spPr>
          <a:xfrm>
            <a:off x="5852398" y="9001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Leauge id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9222462" y="677942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10" name="Text 6"/>
          <p:cNvSpPr/>
          <p:nvPr/>
        </p:nvSpPr>
        <p:spPr>
          <a:xfrm>
            <a:off x="9444633" y="9001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Leauge</a:t>
            </a: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League Played</a:t>
            </a:r>
            <a:endParaRPr lang="en-US" sz="2187" dirty="0"/>
          </a:p>
        </p:txBody>
      </p:sp>
      <p:sp>
        <p:nvSpPr>
          <p:cNvPr id="11" name="Shape 7"/>
          <p:cNvSpPr/>
          <p:nvPr/>
        </p:nvSpPr>
        <p:spPr>
          <a:xfrm>
            <a:off x="2037993" y="1691640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12" name="Text 8"/>
          <p:cNvSpPr/>
          <p:nvPr/>
        </p:nvSpPr>
        <p:spPr>
          <a:xfrm>
            <a:off x="2260163" y="1913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1</a:t>
            </a:r>
            <a:endParaRPr lang="en-US" sz="2187" dirty="0"/>
          </a:p>
        </p:txBody>
      </p:sp>
      <p:sp>
        <p:nvSpPr>
          <p:cNvPr id="13" name="Shape 9"/>
          <p:cNvSpPr/>
          <p:nvPr/>
        </p:nvSpPr>
        <p:spPr>
          <a:xfrm>
            <a:off x="5630228" y="1691640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14" name="Text 10"/>
          <p:cNvSpPr/>
          <p:nvPr/>
        </p:nvSpPr>
        <p:spPr>
          <a:xfrm>
            <a:off x="5852398" y="1913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2</a:t>
            </a:r>
            <a:endParaRPr lang="en-US" sz="2187" dirty="0"/>
          </a:p>
        </p:txBody>
      </p:sp>
      <p:sp>
        <p:nvSpPr>
          <p:cNvPr id="15" name="Shape 11"/>
          <p:cNvSpPr/>
          <p:nvPr/>
        </p:nvSpPr>
        <p:spPr>
          <a:xfrm>
            <a:off x="9222462" y="1691640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  <p:txBody>
          <a:bodyPr/>
          <a:lstStyle/>
          <a:p>
            <a:endParaRPr lang="en-AU" dirty="0"/>
          </a:p>
        </p:txBody>
      </p:sp>
      <p:sp>
        <p:nvSpPr>
          <p:cNvPr id="16" name="Text 12"/>
          <p:cNvSpPr/>
          <p:nvPr/>
        </p:nvSpPr>
        <p:spPr>
          <a:xfrm>
            <a:off x="9444633" y="19138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Spi</a:t>
            </a: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– Team 1 Strength</a:t>
            </a:r>
            <a:endParaRPr lang="en-US" sz="2187" dirty="0"/>
          </a:p>
        </p:txBody>
      </p:sp>
      <p:sp>
        <p:nvSpPr>
          <p:cNvPr id="17" name="Shape 13"/>
          <p:cNvSpPr/>
          <p:nvPr/>
        </p:nvSpPr>
        <p:spPr>
          <a:xfrm>
            <a:off x="2037993" y="2705338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18" name="Text 14"/>
          <p:cNvSpPr/>
          <p:nvPr/>
        </p:nvSpPr>
        <p:spPr>
          <a:xfrm>
            <a:off x="2260163" y="29275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Spi</a:t>
            </a: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– Team 2 Strength</a:t>
            </a:r>
            <a:endParaRPr lang="en-US" sz="2187" dirty="0"/>
          </a:p>
        </p:txBody>
      </p:sp>
      <p:sp>
        <p:nvSpPr>
          <p:cNvPr id="19" name="Shape 15"/>
          <p:cNvSpPr/>
          <p:nvPr/>
        </p:nvSpPr>
        <p:spPr>
          <a:xfrm>
            <a:off x="5630228" y="2705338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  <p:txBody>
          <a:bodyPr/>
          <a:lstStyle/>
          <a:p>
            <a:endParaRPr lang="en-AU" dirty="0"/>
          </a:p>
        </p:txBody>
      </p:sp>
      <p:sp>
        <p:nvSpPr>
          <p:cNvPr id="21" name="Shape 17"/>
          <p:cNvSpPr/>
          <p:nvPr/>
        </p:nvSpPr>
        <p:spPr>
          <a:xfrm>
            <a:off x="9222462" y="2705338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23" name="Shape 19"/>
          <p:cNvSpPr/>
          <p:nvPr/>
        </p:nvSpPr>
        <p:spPr>
          <a:xfrm>
            <a:off x="2037993" y="3719036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24" name="Text 20"/>
          <p:cNvSpPr/>
          <p:nvPr/>
        </p:nvSpPr>
        <p:spPr>
          <a:xfrm>
            <a:off x="2260163" y="394120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 tie</a:t>
            </a:r>
            <a:r>
              <a:rPr lang="en-US" sz="2187" b="1" kern="0" spc="-66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</a:t>
            </a:r>
            <a:r>
              <a:rPr lang="en-US" sz="2400" b="1" kern="0" spc="-46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 Probability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5" name="Shape 21"/>
          <p:cNvSpPr/>
          <p:nvPr/>
        </p:nvSpPr>
        <p:spPr>
          <a:xfrm>
            <a:off x="5630228" y="3719036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26" name="Text 22"/>
          <p:cNvSpPr/>
          <p:nvPr/>
        </p:nvSpPr>
        <p:spPr>
          <a:xfrm>
            <a:off x="5630227" y="38617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</a:t>
            </a:r>
            <a:r>
              <a:rPr lang="en-US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score1 – Team 1 projected scores</a:t>
            </a:r>
            <a:endParaRPr lang="en-US" dirty="0"/>
          </a:p>
        </p:txBody>
      </p:sp>
      <p:sp>
        <p:nvSpPr>
          <p:cNvPr id="27" name="Shape 23"/>
          <p:cNvSpPr/>
          <p:nvPr/>
        </p:nvSpPr>
        <p:spPr>
          <a:xfrm>
            <a:off x="9222462" y="3719036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29" name="Shape 25"/>
          <p:cNvSpPr/>
          <p:nvPr/>
        </p:nvSpPr>
        <p:spPr>
          <a:xfrm>
            <a:off x="2037993" y="4732734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  <p:txBody>
          <a:bodyPr/>
          <a:lstStyle/>
          <a:p>
            <a:endParaRPr lang="en-AU" dirty="0"/>
          </a:p>
        </p:txBody>
      </p:sp>
      <p:sp>
        <p:nvSpPr>
          <p:cNvPr id="30" name="Text 26"/>
          <p:cNvSpPr/>
          <p:nvPr/>
        </p:nvSpPr>
        <p:spPr>
          <a:xfrm>
            <a:off x="2260163" y="49549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 – Team 1 Score</a:t>
            </a:r>
            <a:endParaRPr lang="en-US" sz="2187" dirty="0"/>
          </a:p>
        </p:txBody>
      </p:sp>
      <p:sp>
        <p:nvSpPr>
          <p:cNvPr id="31" name="Shape 27"/>
          <p:cNvSpPr/>
          <p:nvPr/>
        </p:nvSpPr>
        <p:spPr>
          <a:xfrm>
            <a:off x="5630228" y="4732734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32" name="Text 28"/>
          <p:cNvSpPr/>
          <p:nvPr/>
        </p:nvSpPr>
        <p:spPr>
          <a:xfrm>
            <a:off x="5852398" y="49549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2 – Team 2 Score</a:t>
            </a:r>
            <a:endParaRPr lang="en-US" sz="2187" dirty="0"/>
          </a:p>
        </p:txBody>
      </p:sp>
      <p:sp>
        <p:nvSpPr>
          <p:cNvPr id="33" name="Shape 29"/>
          <p:cNvSpPr/>
          <p:nvPr/>
        </p:nvSpPr>
        <p:spPr>
          <a:xfrm>
            <a:off x="9222462" y="4732734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34" name="Text 30"/>
          <p:cNvSpPr/>
          <p:nvPr/>
        </p:nvSpPr>
        <p:spPr>
          <a:xfrm>
            <a:off x="9222462" y="495490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</a:t>
            </a: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– Team 1 Expected Goals</a:t>
            </a:r>
            <a:endParaRPr lang="en-US" sz="2187" dirty="0"/>
          </a:p>
        </p:txBody>
      </p:sp>
      <p:sp>
        <p:nvSpPr>
          <p:cNvPr id="35" name="Shape 31"/>
          <p:cNvSpPr/>
          <p:nvPr/>
        </p:nvSpPr>
        <p:spPr>
          <a:xfrm>
            <a:off x="2037993" y="5746433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36" name="Text 32"/>
          <p:cNvSpPr/>
          <p:nvPr/>
        </p:nvSpPr>
        <p:spPr>
          <a:xfrm>
            <a:off x="2029158" y="593301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Xg2 – Team 2 Expected Goals</a:t>
            </a:r>
            <a:endParaRPr lang="en-US" sz="2187" dirty="0"/>
          </a:p>
        </p:txBody>
      </p:sp>
      <p:sp>
        <p:nvSpPr>
          <p:cNvPr id="37" name="Shape 33"/>
          <p:cNvSpPr/>
          <p:nvPr/>
        </p:nvSpPr>
        <p:spPr>
          <a:xfrm>
            <a:off x="5630228" y="5746433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38" name="Text 34"/>
          <p:cNvSpPr/>
          <p:nvPr/>
        </p:nvSpPr>
        <p:spPr>
          <a:xfrm>
            <a:off x="5630226" y="5933019"/>
            <a:ext cx="3370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600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Nsxg</a:t>
            </a:r>
            <a:r>
              <a:rPr lang="en-US" sz="1600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 – Team 1 Non-shot Expected Goals</a:t>
            </a: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9222462" y="5746433"/>
            <a:ext cx="3370064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41" name="Shape 37"/>
          <p:cNvSpPr/>
          <p:nvPr/>
        </p:nvSpPr>
        <p:spPr>
          <a:xfrm>
            <a:off x="2037993" y="6760131"/>
            <a:ext cx="5166122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  <p:txBody>
          <a:bodyPr/>
          <a:lstStyle/>
          <a:p>
            <a:endParaRPr lang="en-AU" dirty="0"/>
          </a:p>
        </p:txBody>
      </p:sp>
      <p:sp>
        <p:nvSpPr>
          <p:cNvPr id="42" name="Text 38"/>
          <p:cNvSpPr/>
          <p:nvPr/>
        </p:nvSpPr>
        <p:spPr>
          <a:xfrm>
            <a:off x="2309591" y="69823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 score 1 – Team 1 Adjusted Score</a:t>
            </a:r>
            <a:endParaRPr lang="en-US" sz="2187" dirty="0"/>
          </a:p>
        </p:txBody>
      </p:sp>
      <p:sp>
        <p:nvSpPr>
          <p:cNvPr id="43" name="Shape 39"/>
          <p:cNvSpPr/>
          <p:nvPr/>
        </p:nvSpPr>
        <p:spPr>
          <a:xfrm>
            <a:off x="7426285" y="6760131"/>
            <a:ext cx="5166122" cy="791527"/>
          </a:xfrm>
          <a:prstGeom prst="roundRect">
            <a:avLst>
              <a:gd name="adj" fmla="val 8422"/>
            </a:avLst>
          </a:prstGeom>
          <a:solidFill>
            <a:srgbClr val="5058CF"/>
          </a:solidFill>
          <a:ln/>
        </p:spPr>
      </p:sp>
      <p:sp>
        <p:nvSpPr>
          <p:cNvPr id="44" name="Text 40"/>
          <p:cNvSpPr/>
          <p:nvPr/>
        </p:nvSpPr>
        <p:spPr>
          <a:xfrm>
            <a:off x="7648456" y="69823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 score 2 – Team 2 Adjusted Score</a:t>
            </a:r>
            <a:endParaRPr lang="en-US" sz="2187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9790FF07-C07F-FA4B-BEFF-B815550CD65C}"/>
              </a:ext>
            </a:extLst>
          </p:cNvPr>
          <p:cNvSpPr/>
          <p:nvPr/>
        </p:nvSpPr>
        <p:spPr>
          <a:xfrm>
            <a:off x="5630227" y="2874564"/>
            <a:ext cx="3370062" cy="281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 1 – Team 1 Win Probability</a:t>
            </a:r>
            <a:endParaRPr lang="en-US" sz="2000" dirty="0"/>
          </a:p>
        </p:txBody>
      </p:sp>
      <p:sp>
        <p:nvSpPr>
          <p:cNvPr id="48" name="Text 10">
            <a:extLst>
              <a:ext uri="{FF2B5EF4-FFF2-40B4-BE49-F238E27FC236}">
                <a16:creationId xmlns:a16="http://schemas.microsoft.com/office/drawing/2014/main" id="{297E3205-A96D-048C-D317-0A56BCA745F9}"/>
              </a:ext>
            </a:extLst>
          </p:cNvPr>
          <p:cNvSpPr/>
          <p:nvPr/>
        </p:nvSpPr>
        <p:spPr>
          <a:xfrm>
            <a:off x="9222461" y="2931510"/>
            <a:ext cx="3369945" cy="343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 2 –Team 2  Win Probability</a:t>
            </a:r>
            <a:endParaRPr lang="en-US" sz="2000" dirty="0"/>
          </a:p>
        </p:txBody>
      </p:sp>
      <p:sp>
        <p:nvSpPr>
          <p:cNvPr id="49" name="Text 22">
            <a:extLst>
              <a:ext uri="{FF2B5EF4-FFF2-40B4-BE49-F238E27FC236}">
                <a16:creationId xmlns:a16="http://schemas.microsoft.com/office/drawing/2014/main" id="{62EEA401-FD0F-D290-D73F-75F0EDA35240}"/>
              </a:ext>
            </a:extLst>
          </p:cNvPr>
          <p:cNvSpPr/>
          <p:nvPr/>
        </p:nvSpPr>
        <p:spPr>
          <a:xfrm>
            <a:off x="9222462" y="38617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</a:t>
            </a:r>
            <a:r>
              <a:rPr lang="en-US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score2 – Team 2 projected scores</a:t>
            </a:r>
            <a:endParaRPr lang="en-US" dirty="0"/>
          </a:p>
        </p:txBody>
      </p:sp>
      <p:sp>
        <p:nvSpPr>
          <p:cNvPr id="50" name="Text 34">
            <a:extLst>
              <a:ext uri="{FF2B5EF4-FFF2-40B4-BE49-F238E27FC236}">
                <a16:creationId xmlns:a16="http://schemas.microsoft.com/office/drawing/2014/main" id="{15EC164F-64E5-60C5-6233-07423BF5E0A3}"/>
              </a:ext>
            </a:extLst>
          </p:cNvPr>
          <p:cNvSpPr/>
          <p:nvPr/>
        </p:nvSpPr>
        <p:spPr>
          <a:xfrm>
            <a:off x="9222344" y="5933019"/>
            <a:ext cx="33700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1600" b="1" kern="0" spc="-66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Nsxg</a:t>
            </a:r>
            <a:r>
              <a:rPr lang="en-US" sz="1600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– Team 2 Non-shot Expected Goals</a:t>
            </a:r>
            <a:endParaRPr lang="en-US" sz="1600" dirty="0"/>
          </a:p>
        </p:txBody>
      </p:sp>
      <p:pic>
        <p:nvPicPr>
          <p:cNvPr id="51" name="Audio Recording 16 Aug 2023 at 4:03:42 pm">
            <a:hlinkClick r:id="" action="ppaction://media"/>
            <a:extLst>
              <a:ext uri="{FF2B5EF4-FFF2-40B4-BE49-F238E27FC236}">
                <a16:creationId xmlns:a16="http://schemas.microsoft.com/office/drawing/2014/main" id="{522A9377-2F2D-EC80-065A-945207782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157564" y="2829"/>
            <a:ext cx="2251984" cy="2119211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84635" y="7240399"/>
            <a:ext cx="774442" cy="77444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F58F695-FEAC-FD44-B15C-B96745332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2123" y="6865329"/>
            <a:ext cx="2714358" cy="136426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72160" y="2000007"/>
            <a:ext cx="9516869" cy="1487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9" name="Shape 0">
            <a:extLst>
              <a:ext uri="{FF2B5EF4-FFF2-40B4-BE49-F238E27FC236}">
                <a16:creationId xmlns:a16="http://schemas.microsoft.com/office/drawing/2014/main" id="{34604AD9-1900-5414-01D2-3906A2BB8380}"/>
              </a:ext>
            </a:extLst>
          </p:cNvPr>
          <p:cNvSpPr/>
          <p:nvPr/>
        </p:nvSpPr>
        <p:spPr>
          <a:xfrm>
            <a:off x="-61364" y="-54366"/>
            <a:ext cx="14630400" cy="8229600"/>
          </a:xfrm>
          <a:prstGeom prst="rect">
            <a:avLst/>
          </a:prstGeom>
          <a:solidFill>
            <a:srgbClr val="FFFFFF">
              <a:alpha val="84000"/>
            </a:srgbClr>
          </a:solidFill>
          <a:ln/>
        </p:spPr>
      </p:sp>
      <p:pic>
        <p:nvPicPr>
          <p:cNvPr id="6" name="Picture 5" descr="A picture containing text, diagram, plan, plot&#10;&#10;Description automatically generated">
            <a:extLst>
              <a:ext uri="{FF2B5EF4-FFF2-40B4-BE49-F238E27FC236}">
                <a16:creationId xmlns:a16="http://schemas.microsoft.com/office/drawing/2014/main" id="{515BDF7F-3F1E-BCA1-9313-C9E339FFA5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8" y="772863"/>
            <a:ext cx="6573721" cy="6683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DD962-9622-1B05-6149-4ECD5262841B}"/>
              </a:ext>
            </a:extLst>
          </p:cNvPr>
          <p:cNvSpPr txBox="1"/>
          <p:nvPr/>
        </p:nvSpPr>
        <p:spPr>
          <a:xfrm>
            <a:off x="1425206" y="2743529"/>
            <a:ext cx="4380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5400" b="1" dirty="0"/>
              <a:t>Value </a:t>
            </a:r>
          </a:p>
          <a:p>
            <a:pPr algn="ctr"/>
            <a:r>
              <a:rPr lang="en-AU" sz="5400" b="1" dirty="0"/>
              <a:t>Distribution</a:t>
            </a:r>
          </a:p>
        </p:txBody>
      </p:sp>
      <p:pic>
        <p:nvPicPr>
          <p:cNvPr id="12" name="Audio Recording 16 Aug 2023 at 4:05:00 pm">
            <a:hlinkClick r:id="" action="ppaction://media"/>
            <a:extLst>
              <a:ext uri="{FF2B5EF4-FFF2-40B4-BE49-F238E27FC236}">
                <a16:creationId xmlns:a16="http://schemas.microsoft.com/office/drawing/2014/main" id="{F6707A4D-FCF9-455B-13A3-FACE2E103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342239" y="1101919"/>
            <a:ext cx="847353" cy="7036241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341454" y="772160"/>
            <a:ext cx="504369" cy="680270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021174ED-3266-E2E0-CD45-270582D9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8BDABEA0-1041-6960-B99F-80176AF26521}"/>
              </a:ext>
            </a:extLst>
          </p:cNvPr>
          <p:cNvSpPr/>
          <p:nvPr/>
        </p:nvSpPr>
        <p:spPr>
          <a:xfrm>
            <a:off x="-30682" y="-23295"/>
            <a:ext cx="14630400" cy="8229600"/>
          </a:xfrm>
          <a:prstGeom prst="rect">
            <a:avLst/>
          </a:prstGeom>
          <a:solidFill>
            <a:srgbClr val="FFFFFF">
              <a:alpha val="84000"/>
            </a:srgbClr>
          </a:solidFill>
          <a:ln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6064" y="772160"/>
            <a:ext cx="13120204" cy="6470333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741645" y="3924312"/>
            <a:ext cx="5023851" cy="784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E6255-315F-2396-DE6C-118AFE895DA8}"/>
              </a:ext>
            </a:extLst>
          </p:cNvPr>
          <p:cNvSpPr txBox="1"/>
          <p:nvPr/>
        </p:nvSpPr>
        <p:spPr>
          <a:xfrm>
            <a:off x="1516293" y="1839877"/>
            <a:ext cx="379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33272">
              <a:spcAft>
                <a:spcPts val="600"/>
              </a:spcAft>
            </a:pPr>
            <a:r>
              <a:rPr lang="en-AU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Outlier Detection</a:t>
            </a:r>
            <a:endParaRPr lang="en-AU" sz="2400" b="1" dirty="0"/>
          </a:p>
        </p:txBody>
      </p:sp>
      <p:pic>
        <p:nvPicPr>
          <p:cNvPr id="7" name="Picture 6" descr="A picture containing text, diagram, plan, schematic&#10;&#10;Description automatically generated">
            <a:extLst>
              <a:ext uri="{FF2B5EF4-FFF2-40B4-BE49-F238E27FC236}">
                <a16:creationId xmlns:a16="http://schemas.microsoft.com/office/drawing/2014/main" id="{9C9581A0-4231-4B00-FD3F-D3B696D4C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93" y="2457715"/>
            <a:ext cx="5249203" cy="371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40C30-BBA1-ACB7-4FF9-9191260E75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56" y="2534687"/>
            <a:ext cx="5250652" cy="3641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BCE122-134C-BBAA-D8E3-645C6BA9F098}"/>
              </a:ext>
            </a:extLst>
          </p:cNvPr>
          <p:cNvSpPr txBox="1"/>
          <p:nvPr/>
        </p:nvSpPr>
        <p:spPr>
          <a:xfrm>
            <a:off x="7707569" y="1839877"/>
            <a:ext cx="3797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33272">
              <a:spcAft>
                <a:spcPts val="600"/>
              </a:spcAft>
            </a:pPr>
            <a:r>
              <a:rPr lang="en-AU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Outlier Removal</a:t>
            </a:r>
            <a:endParaRPr lang="en-AU" sz="2400" b="1" dirty="0"/>
          </a:p>
        </p:txBody>
      </p:sp>
      <p:pic>
        <p:nvPicPr>
          <p:cNvPr id="12" name="Audio Recording 16 Aug 2023 at 4:08:19 pm">
            <a:hlinkClick r:id="" action="ppaction://media"/>
            <a:extLst>
              <a:ext uri="{FF2B5EF4-FFF2-40B4-BE49-F238E27FC236}">
                <a16:creationId xmlns:a16="http://schemas.microsoft.com/office/drawing/2014/main" id="{5D140BD9-1873-979E-07DC-11EB344D2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396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27506" cy="82296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810184E7-0104-28D2-9A88-8627F982390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2673" y="1290225"/>
            <a:ext cx="1874720" cy="1407568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1"/>
          <p:cNvSpPr/>
          <p:nvPr/>
        </p:nvSpPr>
        <p:spPr>
          <a:xfrm>
            <a:off x="772160" y="5020874"/>
            <a:ext cx="5429790" cy="848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 descr="A picture containing text, screenshot, plot, number&#10;&#10;Description automatically generated">
            <a:extLst>
              <a:ext uri="{FF2B5EF4-FFF2-40B4-BE49-F238E27FC236}">
                <a16:creationId xmlns:a16="http://schemas.microsoft.com/office/drawing/2014/main" id="{D111E782-4F0A-369A-8C14-1FF423B82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47" y="2174891"/>
            <a:ext cx="6998421" cy="3874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33CDD-CA1F-9AD0-01A3-EFEF7B95AA6D}"/>
              </a:ext>
            </a:extLst>
          </p:cNvPr>
          <p:cNvSpPr txBox="1"/>
          <p:nvPr/>
        </p:nvSpPr>
        <p:spPr>
          <a:xfrm>
            <a:off x="1270787" y="997837"/>
            <a:ext cx="4432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Target Value Distribution</a:t>
            </a:r>
          </a:p>
        </p:txBody>
      </p:sp>
      <p:pic>
        <p:nvPicPr>
          <p:cNvPr id="10" name="Audio Recording 16 Aug 2023 at 4:09:03 pm">
            <a:hlinkClick r:id="" action="ppaction://media"/>
            <a:extLst>
              <a:ext uri="{FF2B5EF4-FFF2-40B4-BE49-F238E27FC236}">
                <a16:creationId xmlns:a16="http://schemas.microsoft.com/office/drawing/2014/main" id="{C5CB02AA-AE87-C90A-7228-0708D9468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246344A-C6FE-6443-E9F5-9202AFBDC90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9000"/>
          </a:blip>
          <a:stretch>
            <a:fillRect/>
          </a:stretch>
        </p:blipFill>
        <p:spPr>
          <a:xfrm>
            <a:off x="-30682" y="-54366"/>
            <a:ext cx="14630400" cy="82296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60" y="0"/>
            <a:ext cx="10557546" cy="82296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2673" y="1290225"/>
            <a:ext cx="1874720" cy="1407568"/>
            <a:chOff x="9160561" y="1000124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1"/>
          <p:cNvSpPr/>
          <p:nvPr/>
        </p:nvSpPr>
        <p:spPr>
          <a:xfrm>
            <a:off x="2779777" y="4004133"/>
            <a:ext cx="3539558" cy="553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1AAF5-DD6A-0E39-E4D5-7B9BD1E4C1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81" y="2486474"/>
            <a:ext cx="5636201" cy="4141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ACC79-7AEF-4965-B945-7673A3918118}"/>
              </a:ext>
            </a:extLst>
          </p:cNvPr>
          <p:cNvSpPr txBox="1"/>
          <p:nvPr/>
        </p:nvSpPr>
        <p:spPr>
          <a:xfrm>
            <a:off x="4156709" y="758148"/>
            <a:ext cx="432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chemeClr val="bg1"/>
                </a:solidFill>
              </a:rPr>
              <a:t>Variable Correlation</a:t>
            </a:r>
          </a:p>
        </p:txBody>
      </p:sp>
      <p:pic>
        <p:nvPicPr>
          <p:cNvPr id="10" name="Audio Recording 16 Aug 2023 at 4:09:51 pm">
            <a:hlinkClick r:id="" action="ppaction://media"/>
            <a:extLst>
              <a:ext uri="{FF2B5EF4-FFF2-40B4-BE49-F238E27FC236}">
                <a16:creationId xmlns:a16="http://schemas.microsoft.com/office/drawing/2014/main" id="{794B0A56-AB23-7277-B995-F6E1B38B8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08800" y="37084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5229</TotalTime>
  <Words>830</Words>
  <Application>Microsoft Macintosh PowerPoint</Application>
  <PresentationFormat>Custom</PresentationFormat>
  <Paragraphs>97</Paragraphs>
  <Slides>18</Slides>
  <Notes>18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Inter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sachnahl@gmail.com</cp:lastModifiedBy>
  <cp:revision>30</cp:revision>
  <dcterms:created xsi:type="dcterms:W3CDTF">2023-08-14T09:58:10Z</dcterms:created>
  <dcterms:modified xsi:type="dcterms:W3CDTF">2023-08-18T01:08:57Z</dcterms:modified>
</cp:coreProperties>
</file>